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9" r:id="rId1"/>
    <p:sldMasterId id="2147483780" r:id="rId2"/>
    <p:sldMasterId id="2147483781" r:id="rId3"/>
    <p:sldMasterId id="2147483782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71" r:id="rId17"/>
    <p:sldId id="270" r:id="rId18"/>
  </p:sldIdLst>
  <p:sldSz cx="24377650" cy="13716000"/>
  <p:notesSz cx="6858000" cy="9144000"/>
  <p:embeddedFontLst>
    <p:embeddedFont>
      <p:font typeface="Amatic SC" panose="00000500000000000000" pitchFamily="2" charset="-79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elvetica Neue" panose="020B0604020202020204" charset="0"/>
      <p:regular r:id="rId26"/>
      <p:bold r:id="rId27"/>
      <p:italic r:id="rId28"/>
      <p:boldItalic r:id="rId29"/>
    </p:embeddedFont>
    <p:embeddedFont>
      <p:font typeface="Inconsolata" pitchFamily="1" charset="0"/>
      <p:regular r:id="rId30"/>
      <p:bold r:id="rId31"/>
    </p:embeddedFont>
    <p:embeddedFont>
      <p:font typeface="Lato Light" panose="020F0502020204030203" pitchFamily="34" charset="0"/>
      <p:regular r:id="rId32"/>
      <p:bold r:id="rId33"/>
      <p:italic r:id="rId34"/>
      <p:boldItalic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Poppins Medium" panose="00000600000000000000" pitchFamily="2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Black" panose="02000000000000000000" pitchFamily="2" charset="0"/>
      <p:bold r:id="rId48"/>
      <p:boldItalic r:id="rId49"/>
    </p:embeddedFont>
    <p:embeddedFont>
      <p:font typeface="Roboto Light" panose="02000000000000000000" pitchFamily="2" charset="0"/>
      <p:regular r:id="rId50"/>
      <p:bold r:id="rId51"/>
      <p:italic r:id="rId52"/>
      <p:boldItalic r:id="rId53"/>
    </p:embeddedFont>
    <p:embeddedFont>
      <p:font typeface="Roboto Medium" panose="02000000000000000000" pitchFamily="2" charset="0"/>
      <p:regular r:id="rId54"/>
      <p:bold r:id="rId55"/>
      <p:italic r:id="rId56"/>
      <p:boldItalic r:id="rId57"/>
    </p:embeddedFont>
    <p:embeddedFont>
      <p:font typeface="Roboto Thin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4BE997-2CE3-4D32-8C8E-4C59A903BB38}">
  <a:tblStyle styleId="{C44BE997-2CE3-4D32-8C8E-4C59A903BB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84" y="1062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55" Type="http://schemas.openxmlformats.org/officeDocument/2006/relationships/font" Target="fonts/font36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10.fntdata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font" Target="fonts/font34.fntdata"/><Relationship Id="rId58" Type="http://schemas.openxmlformats.org/officeDocument/2006/relationships/font" Target="fonts/font39.fntdata"/><Relationship Id="rId5" Type="http://schemas.openxmlformats.org/officeDocument/2006/relationships/slide" Target="slides/slide1.xml"/><Relationship Id="rId61" Type="http://schemas.openxmlformats.org/officeDocument/2006/relationships/font" Target="fonts/font42.fntdata"/><Relationship Id="rId19" Type="http://schemas.openxmlformats.org/officeDocument/2006/relationships/notesMaster" Target="notesMasters/notesMaster1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56" Type="http://schemas.openxmlformats.org/officeDocument/2006/relationships/font" Target="fonts/font37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3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59" Type="http://schemas.openxmlformats.org/officeDocument/2006/relationships/font" Target="fonts/font40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font" Target="fonts/font3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Relationship Id="rId57" Type="http://schemas.openxmlformats.org/officeDocument/2006/relationships/font" Target="fonts/font38.fntdata"/><Relationship Id="rId10" Type="http://schemas.openxmlformats.org/officeDocument/2006/relationships/slide" Target="slides/slide6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font" Target="fonts/font33.fntdata"/><Relationship Id="rId60" Type="http://schemas.openxmlformats.org/officeDocument/2006/relationships/font" Target="fonts/font41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8bd883d690_5_5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8bd883d690_5_5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8bd883d69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8bd883d69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8bd883d69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8bd883d69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8bd883d69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8bd883d69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823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33756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e09e24a58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e09e24a58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ge09e24a58b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8bd883d690_5_4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8bd883d690_5_4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883d690_5_3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883d690_5_3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8bd883d6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8bd883d6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name of Michael and Stephen 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8bd883d69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8bd883d69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8bd883d690_5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8bd883d690_5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8bd883d69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8bd883d69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0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6" name="Google Shape;1596;p10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8" name="Google Shape;1598;p10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10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10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104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10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104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104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9" name="Google Shape;1629;p10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10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7" name="Google Shape;1637;p10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9" name="Google Shape;1639;p10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1" name="Google Shape;1641;p10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6" name="Google Shape;1646;p105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105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105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1" name="Google Shape;1661;p105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105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105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105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105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4" name="Google Shape;1684;p10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10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688;p10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3" name="Google Shape;1693;p106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106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106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106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3" name="Google Shape;1713;p106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106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3" name="Google Shape;1723;p106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10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31" name="Google Shape;1731;p10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3" name="Google Shape;1733;p10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5" name="Google Shape;1735;p10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107"/>
          <p:cNvSpPr txBox="1">
            <a:spLocks noGrp="1"/>
          </p:cNvSpPr>
          <p:nvPr>
            <p:ph type="subTitle" idx="3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7"/>
          <p:cNvSpPr txBox="1">
            <a:spLocks noGrp="1"/>
          </p:cNvSpPr>
          <p:nvPr>
            <p:ph type="subTitle" idx="4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10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10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7" name="Google Shape;1757;p10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8" name="Google Shape;1758;p108"/>
          <p:cNvSpPr txBox="1">
            <a:spLocks noGrp="1"/>
          </p:cNvSpPr>
          <p:nvPr>
            <p:ph type="subTitle" idx="2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108"/>
          <p:cNvSpPr txBox="1">
            <a:spLocks noGrp="1"/>
          </p:cNvSpPr>
          <p:nvPr>
            <p:ph type="subTitle" idx="3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6" name="Google Shape;1766;p10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8" name="Google Shape;1768;p10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10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09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7" name="Google Shape;1787;p109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8" name="Google Shape;1788;p109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9" name="Google Shape;1789;p109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0" name="Google Shape;1790;p109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4" name="Google Shape;1794;p11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6" name="Google Shape;1796;p1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11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9" name="Google Shape;1799;p110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10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4" name="Google Shape;1804;p110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5" name="Google Shape;1805;p110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1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3" name="Google Shape;1813;p11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5" name="Google Shape;1815;p1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11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8" name="Google Shape;1818;p111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11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3" name="Google Shape;1823;p111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4" name="Google Shape;1824;p111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2" name="Google Shape;1832;p11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4" name="Google Shape;1834;p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6" name="Google Shape;1836;p11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7" name="Google Shape;1837;p11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1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2" name="Google Shape;1842;p11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3" name="Google Shape;1843;p11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1" name="Google Shape;1851;p1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3" name="Google Shape;1853;p1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5" name="Google Shape;1855;p1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6" name="Google Shape;1856;p11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1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1" name="Google Shape;1861;p11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2" name="Google Shape;1862;p11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0" name="Google Shape;1870;p1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2" name="Google Shape;1872;p1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4" name="Google Shape;1874;p1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5" name="Google Shape;1875;p114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11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0" name="Google Shape;1880;p114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1" name="Google Shape;1881;p114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1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1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2" name="Google Shape;1892;p11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4" name="Google Shape;1894;p1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6" name="Google Shape;1896;p11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7" name="Google Shape;1897;p115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15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2" name="Google Shape;1902;p115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3" name="Google Shape;1903;p115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15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4" name="Google Shape;1914;p11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1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11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9" name="Google Shape;1919;p116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16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4" name="Google Shape;1924;p116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5" name="Google Shape;1925;p116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16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36" name="Google Shape;1936;p11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8" name="Google Shape;1938;p1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1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1" name="Google Shape;1941;p11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6" name="Google Shape;1946;p11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7" name="Google Shape;1947;p11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1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8" name="Google Shape;1958;p1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0" name="Google Shape;1960;p1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2" name="Google Shape;1962;p11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3" name="Google Shape;1963;p118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18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0" name="Google Shape;1970;p118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1" name="Google Shape;1971;p118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2" name="Google Shape;1972;p118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3" name="Google Shape;1973;p118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1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3" name="Google Shape;1983;p11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5" name="Google Shape;1985;p1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7" name="Google Shape;1987;p11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8" name="Google Shape;1988;p119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19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5" name="Google Shape;1995;p119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6" name="Google Shape;1996;p119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7" name="Google Shape;1997;p119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8" name="Google Shape;1998;p119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8" name="Google Shape;2008;p12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0" name="Google Shape;2010;p1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2" name="Google Shape;2012;p12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3" name="Google Shape;2013;p120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120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0" name="Google Shape;2020;p120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1" name="Google Shape;2021;p120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2" name="Google Shape;2022;p120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3" name="Google Shape;2023;p120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2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3" name="Google Shape;2033;p12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5" name="Google Shape;2035;p1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7" name="Google Shape;2037;p12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8" name="Google Shape;2038;p12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2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5" name="Google Shape;2045;p12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6" name="Google Shape;2046;p12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7" name="Google Shape;2047;p12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8" name="Google Shape;2048;p12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1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58" name="Google Shape;2058;p12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0" name="Google Shape;2060;p1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2" name="Google Shape;2062;p12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3" name="Google Shape;2063;p122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122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22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122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122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122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22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6" name="Google Shape;2086;p1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8" name="Google Shape;2088;p1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0" name="Google Shape;2090;p1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1" name="Google Shape;2091;p123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23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23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123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23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23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23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4" name="Google Shape;2114;p1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1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8" name="Google Shape;2118;p1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9" name="Google Shape;2119;p12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24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2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24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24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2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1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2" name="Google Shape;2142;p1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4" name="Google Shape;2144;p1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6" name="Google Shape;2146;p1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7" name="Google Shape;2147;p12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2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2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2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2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2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2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69" name="Google Shape;2169;p1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1" name="Google Shape;2171;p1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3" name="Google Shape;2173;p1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6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6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6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126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126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6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26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2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0" name="Google Shape;2200;p1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7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27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127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27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27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7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7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127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1" name="Google Shape;2231;p1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28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28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28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28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28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128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28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128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2" name="Google Shape;2262;p1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4" name="Google Shape;2264;p1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6" name="Google Shape;2266;p1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12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2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2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2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2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2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2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>
            <a:spLocks noGrp="1"/>
          </p:cNvSpPr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94" name="Google Shape;2294;p1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1" name="Google Shape;1321;p84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2" name="Google Shape;1322;p84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0" name="Google Shape;1330;p8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1" name="Google Shape;1331;p8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0" name="Google Shape;1340;p8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1" name="Google Shape;1341;p8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1" name="Google Shape;1351;p8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2" name="Google Shape;1352;p8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7" name="Google Shape;1357;p88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3" name="Google Shape;1363;p8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7" name="Google Shape;1367;p9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9" name="Google Shape;1369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1" name="Google Shape;1371;p9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2" name="Google Shape;1372;p90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6" name="Google Shape;1376;p91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7" name="Google Shape;1377;p91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8" name="Google Shape;1378;p91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9" name="Google Shape;1379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2" name="Google Shape;1382;p91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8" name="Google Shape;1408;p94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3" name="Google Shape;1413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4" name="Google Shape;1414;p9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5" name="Google Shape;1415;p95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7" name="Google Shape;1417;p95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8" name="Google Shape;1418;p95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5" name="Google Shape;1425;p96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1" name="Google Shape;1431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3" name="Google Shape;1433;p97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4" name="Google Shape;1434;p97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5" name="Google Shape;1435;p97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9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9" name="Google Shape;1449;p98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2" name="Google Shape;1452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6" name="Google Shape;1456;p99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99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9" name="Google Shape;1459;p9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0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63" name="Google Shape;1463;p10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5" name="Google Shape;1465;p10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10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100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00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5" name="Google Shape;1485;p100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6" name="Google Shape;1486;p100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0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0" name="Google Shape;1490;p10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2" name="Google Shape;1492;p10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4" name="Google Shape;1494;p10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101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01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2" name="Google Shape;1512;p101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3" name="Google Shape;1513;p101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01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0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22" name="Google Shape;1522;p10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4" name="Google Shape;1524;p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10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10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1" name="Google Shape;1551;p102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5" name="Google Shape;1555;p102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0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9" name="Google Shape;1559;p10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10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567;p103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103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9" name="Google Shape;1589;p103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0" name="Google Shape;1590;p103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1" name="Google Shape;1591;p10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2" name="Google Shape;1592;p103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21.xml"/><Relationship Id="rId47" Type="http://schemas.openxmlformats.org/officeDocument/2006/relationships/slideLayout" Target="../slideLayouts/slideLayout126.xml"/><Relationship Id="rId50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45" Type="http://schemas.openxmlformats.org/officeDocument/2006/relationships/slideLayout" Target="../slideLayouts/slideLayout124.xml"/><Relationship Id="rId53" Type="http://schemas.openxmlformats.org/officeDocument/2006/relationships/theme" Target="../theme/theme4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4" Type="http://schemas.openxmlformats.org/officeDocument/2006/relationships/slideLayout" Target="../slideLayouts/slideLayout123.xml"/><Relationship Id="rId52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22.xml"/><Relationship Id="rId48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87.xml"/><Relationship Id="rId51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Relationship Id="rId4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99.xml"/><Relationship Id="rId41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4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>
            <a:spLocks noGrp="1"/>
          </p:cNvSpPr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dirty="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327" name="Google Shape;2327;p13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5" name="Google Shape;2405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6" name="Google Shape;2406;p14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10</a:t>
            </a:fld>
            <a:endParaRPr sz="1600"/>
          </a:p>
        </p:txBody>
      </p:sp>
      <p:sp>
        <p:nvSpPr>
          <p:cNvPr id="2407" name="Google Shape;2407;p146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8" name="Google Shape;2408;p146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1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Stealth Exploitation of Excessive HTTP Errors</a:t>
            </a:r>
            <a:br>
              <a:rPr lang="en-US" dirty="0"/>
            </a:b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4" name="Google Shape;2414;p1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415" name="Google Shape;2415;p147"/>
          <p:cNvSpPr txBox="1">
            <a:spLocks noGrp="1"/>
          </p:cNvSpPr>
          <p:nvPr>
            <p:ph type="body" idx="3"/>
          </p:nvPr>
        </p:nvSpPr>
        <p:spPr>
          <a:xfrm>
            <a:off x="703375" y="4450080"/>
            <a:ext cx="22942800" cy="771202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Monitoring Overview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Alerts Used:					</a:t>
            </a:r>
            <a:r>
              <a:rPr lang="en-US" sz="4400" dirty="0" err="1">
                <a:solidFill>
                  <a:schemeClr val="dk1"/>
                </a:solidFill>
              </a:rPr>
              <a:t>Packetbeats</a:t>
            </a:r>
            <a:r>
              <a:rPr lang="en-US" sz="4400" dirty="0">
                <a:solidFill>
                  <a:schemeClr val="dk1"/>
                </a:solidFill>
              </a:rPr>
              <a:t>*	 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Metric Used: 				Top 10 </a:t>
            </a:r>
            <a:r>
              <a:rPr lang="en-US" sz="4400" dirty="0" err="1">
                <a:solidFill>
                  <a:schemeClr val="dk1"/>
                </a:solidFill>
              </a:rPr>
              <a:t>http.response.status_code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Thresholds: 					Above 400 over 5 minutes</a:t>
            </a: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1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Stealth Exploitation of Http Request Size Monitor</a:t>
            </a:r>
            <a:endParaRPr dirty="0"/>
          </a:p>
        </p:txBody>
      </p:sp>
      <p:sp>
        <p:nvSpPr>
          <p:cNvPr id="2421" name="Google Shape;2421;p1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22" name="Google Shape;2422;p148"/>
          <p:cNvSpPr txBox="1">
            <a:spLocks noGrp="1"/>
          </p:cNvSpPr>
          <p:nvPr>
            <p:ph type="body" idx="3"/>
          </p:nvPr>
        </p:nvSpPr>
        <p:spPr>
          <a:xfrm>
            <a:off x="703375" y="4884180"/>
            <a:ext cx="22942800" cy="727792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Monitoring Overview</a:t>
            </a:r>
            <a:endParaRPr lang="en-US"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Alerts Used:					</a:t>
            </a:r>
            <a:r>
              <a:rPr lang="en-US" sz="4400" dirty="0" err="1">
                <a:solidFill>
                  <a:schemeClr val="dk1"/>
                </a:solidFill>
              </a:rPr>
              <a:t>Packetbeats</a:t>
            </a:r>
            <a:endParaRPr lang="en-US"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Metric Used: 				Sum of </a:t>
            </a:r>
            <a:r>
              <a:rPr lang="en-US" sz="4400" dirty="0" err="1">
                <a:solidFill>
                  <a:schemeClr val="dk1"/>
                </a:solidFill>
              </a:rPr>
              <a:t>http.requests.bytes</a:t>
            </a:r>
            <a:r>
              <a:rPr lang="en-US" sz="4400" dirty="0">
                <a:solidFill>
                  <a:schemeClr val="dk1"/>
                </a:solidFill>
              </a:rPr>
              <a:t> over all documents</a:t>
            </a: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Thresholds: 					Above 3500 over 1 minutes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1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Stealth Exploitation of CPU Usage Monitor</a:t>
            </a:r>
            <a:endParaRPr dirty="0"/>
          </a:p>
        </p:txBody>
      </p:sp>
      <p:sp>
        <p:nvSpPr>
          <p:cNvPr id="2421" name="Google Shape;2421;p1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22" name="Google Shape;2422;p148"/>
          <p:cNvSpPr txBox="1">
            <a:spLocks noGrp="1"/>
          </p:cNvSpPr>
          <p:nvPr>
            <p:ph type="body" idx="3"/>
          </p:nvPr>
        </p:nvSpPr>
        <p:spPr>
          <a:xfrm>
            <a:off x="703375" y="4175760"/>
            <a:ext cx="22942800" cy="798634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Monitoring Overview</a:t>
            </a:r>
            <a:endParaRPr lang="en-US"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Alerts Used:					</a:t>
            </a:r>
            <a:r>
              <a:rPr lang="en-US" sz="4400" dirty="0" err="1">
                <a:solidFill>
                  <a:schemeClr val="dk1"/>
                </a:solidFill>
              </a:rPr>
              <a:t>Packetbeats</a:t>
            </a:r>
            <a:endParaRPr lang="en-US"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Metric Used: 				Sum of </a:t>
            </a:r>
            <a:r>
              <a:rPr lang="en-US" sz="4400" dirty="0" err="1">
                <a:solidFill>
                  <a:schemeClr val="dk1"/>
                </a:solidFill>
              </a:rPr>
              <a:t>http_request</a:t>
            </a:r>
            <a:r>
              <a:rPr lang="en-US" sz="4400" dirty="0">
                <a:solidFill>
                  <a:schemeClr val="dk1"/>
                </a:solidFill>
              </a:rPr>
              <a:t> _bytes over all documents</a:t>
            </a: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Thresholds: 					Above 0.5 for the last 1 minute.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862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C7C1-0BDC-4A2B-B1D0-696887682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Mitigation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93C95-D5DA-4AAE-802A-3D9AE65D5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7FA69BF-D036-4798-B20E-1D420786580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55C163-F321-437E-9021-20E332AE759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457200" marR="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 dirty="0">
                <a:solidFill>
                  <a:schemeClr val="dk1"/>
                </a:solidFill>
              </a:rPr>
              <a:t>Employ high entropy, complex and lengthy</a:t>
            </a:r>
          </a:p>
          <a:p>
            <a:pPr marL="457200" marR="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 dirty="0">
                <a:solidFill>
                  <a:schemeClr val="dk1"/>
                </a:solidFill>
              </a:rPr>
              <a:t>Configure firewall to alert and prevent data gathering.</a:t>
            </a:r>
          </a:p>
          <a:p>
            <a:pPr marL="457200" marR="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 dirty="0">
                <a:solidFill>
                  <a:schemeClr val="dk1"/>
                </a:solidFill>
              </a:rPr>
              <a:t>Implement a multi-factor authentication</a:t>
            </a:r>
          </a:p>
          <a:p>
            <a:pPr marL="457200" marR="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 dirty="0">
                <a:solidFill>
                  <a:schemeClr val="dk1"/>
                </a:solidFill>
              </a:rPr>
              <a:t>Block /?author=&lt;number&gt; </a:t>
            </a:r>
          </a:p>
          <a:p>
            <a:pPr marL="457200" marR="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 dirty="0">
                <a:solidFill>
                  <a:schemeClr val="dk1"/>
                </a:solidFill>
              </a:rPr>
              <a:t>Closed all unused ports.</a:t>
            </a:r>
          </a:p>
          <a:p>
            <a:pPr marL="457200" marR="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 dirty="0">
                <a:solidFill>
                  <a:schemeClr val="dk1"/>
                </a:solidFill>
              </a:rPr>
              <a:t>Use port detectors such as NIDS and HIDS</a:t>
            </a:r>
          </a:p>
          <a:p>
            <a:pPr marL="457200" marR="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 dirty="0">
                <a:solidFill>
                  <a:schemeClr val="dk1"/>
                </a:solidFill>
              </a:rPr>
              <a:t>Set strict privileges to disable path to root escalations</a:t>
            </a:r>
          </a:p>
          <a:p>
            <a:pPr marL="457200" marR="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 dirty="0">
                <a:solidFill>
                  <a:schemeClr val="dk1"/>
                </a:solidFill>
              </a:rPr>
              <a:t>Utilize port 443 for encrypted and secure traffic</a:t>
            </a:r>
          </a:p>
          <a:p>
            <a:pPr marL="457200" marR="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 dirty="0">
                <a:solidFill>
                  <a:schemeClr val="dk1"/>
                </a:solidFill>
              </a:rPr>
              <a:t>Staying update with latest software</a:t>
            </a:r>
          </a:p>
        </p:txBody>
      </p:sp>
    </p:spTree>
    <p:extLst>
      <p:ext uri="{BB962C8B-B14F-4D97-AF65-F5344CB8AC3E}">
        <p14:creationId xmlns:p14="http://schemas.microsoft.com/office/powerpoint/2010/main" val="3681086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document contains the following resources: </a:t>
            </a:r>
            <a:endParaRPr dirty="0"/>
          </a:p>
        </p:txBody>
      </p:sp>
      <p:sp>
        <p:nvSpPr>
          <p:cNvPr id="2335" name="Google Shape;2335;p1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336" name="Google Shape;2336;p1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137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Network Topology &amp; Critical Vulnerabilities</a:t>
            </a:r>
            <a:endParaRPr b="1"/>
          </a:p>
        </p:txBody>
      </p:sp>
      <p:sp>
        <p:nvSpPr>
          <p:cNvPr id="2338" name="Google Shape;2338;p137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Exploits Used</a:t>
            </a:r>
            <a:endParaRPr b="1"/>
          </a:p>
        </p:txBody>
      </p:sp>
      <p:sp>
        <p:nvSpPr>
          <p:cNvPr id="2339" name="Google Shape;2339;p13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Alerts and Avoiding Detect</a:t>
            </a:r>
            <a:endParaRPr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" name="Google Shape;234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  <p:sp>
        <p:nvSpPr>
          <p:cNvPr id="2346" name="Google Shape;2346;p138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7" name="Google Shape;2347;p138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39"/>
          <p:cNvSpPr txBox="1">
            <a:spLocks noGrp="1"/>
          </p:cNvSpPr>
          <p:nvPr>
            <p:ph type="body" idx="2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2353" name="Google Shape;2353;p139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9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Address Range: 192.168.1.0/24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Netmask: 255.255.255.0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Gateway: 10.0.0.1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Elk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 192.168.1.110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Target 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 192.168.1.115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Target 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4" name="Google Shape;2354;p139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55" name="Google Shape;2355;p13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5A282-B48D-479E-A0B9-BE11E37F4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044" y="1931358"/>
            <a:ext cx="15350461" cy="10890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61" name="Google Shape;2361;p1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362" name="Google Shape;2362;p14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3" name="Google Shape;2363;p140"/>
          <p:cNvGraphicFramePr/>
          <p:nvPr>
            <p:extLst>
              <p:ext uri="{D42A27DB-BD31-4B8C-83A1-F6EECF244321}">
                <p14:modId xmlns:p14="http://schemas.microsoft.com/office/powerpoint/2010/main" val="872328798"/>
              </p:ext>
            </p:extLst>
          </p:nvPr>
        </p:nvGraphicFramePr>
        <p:xfrm>
          <a:off x="1191013" y="5097125"/>
          <a:ext cx="21995625" cy="6278730"/>
        </p:xfrm>
        <a:graphic>
          <a:graphicData uri="http://schemas.openxmlformats.org/drawingml/2006/table">
            <a:tbl>
              <a:tblPr>
                <a:noFill/>
                <a:tableStyleId>{C44BE997-2CE3-4D32-8C8E-4C59A903BB38}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Confidential WordPress Data Exposed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scan lists items such as usernames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Shows the login in information of users.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Less entropy passwords can give unauthorized access. 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Lateral Movement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CVE-2006-0151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Sudo</a:t>
                      </a: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command is not cleared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 Escalation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Critical Vulnerabilities</a:t>
            </a:r>
            <a:r>
              <a:rPr lang="en-US"/>
              <a:t>: Target 2</a:t>
            </a:r>
            <a:endParaRPr/>
          </a:p>
        </p:txBody>
      </p:sp>
      <p:sp>
        <p:nvSpPr>
          <p:cNvPr id="2369" name="Google Shape;2369;p1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370" name="Google Shape;2370;p141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2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71" name="Google Shape;2371;p141"/>
          <p:cNvGraphicFramePr/>
          <p:nvPr>
            <p:extLst>
              <p:ext uri="{D42A27DB-BD31-4B8C-83A1-F6EECF244321}">
                <p14:modId xmlns:p14="http://schemas.microsoft.com/office/powerpoint/2010/main" val="192488211"/>
              </p:ext>
            </p:extLst>
          </p:nvPr>
        </p:nvGraphicFramePr>
        <p:xfrm>
          <a:off x="1191013" y="5097125"/>
          <a:ext cx="21995625" cy="6949290"/>
        </p:xfrm>
        <a:graphic>
          <a:graphicData uri="http://schemas.openxmlformats.org/drawingml/2006/table">
            <a:tbl>
              <a:tblPr>
                <a:noFill/>
                <a:tableStyleId>{C44BE997-2CE3-4D32-8C8E-4C59A903BB38}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of Directories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Unsecured web servers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emulation by brute force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Traversal Path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Servers don’t have authorization to confidential information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Exposed directories and files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CVE-2016-10033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Remote Code Execution 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Reversal Shell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6" name="Google Shape;237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4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7</a:t>
            </a:fld>
            <a:endParaRPr sz="1600"/>
          </a:p>
        </p:txBody>
      </p:sp>
      <p:sp>
        <p:nvSpPr>
          <p:cNvPr id="2378" name="Google Shape;2378;p142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9" name="Google Shape;2379;p14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Target 1 </a:t>
            </a:r>
            <a:endParaRPr dirty="0"/>
          </a:p>
        </p:txBody>
      </p:sp>
      <p:sp>
        <p:nvSpPr>
          <p:cNvPr id="2385" name="Google Shape;2385;p1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86" name="Google Shape;2386;p143"/>
          <p:cNvSpPr txBox="1">
            <a:spLocks noGrp="1"/>
          </p:cNvSpPr>
          <p:nvPr>
            <p:ph type="body" idx="3"/>
          </p:nvPr>
        </p:nvSpPr>
        <p:spPr>
          <a:xfrm>
            <a:off x="396240" y="2295400"/>
            <a:ext cx="11792585" cy="422732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dk1"/>
                </a:solidFill>
              </a:rPr>
              <a:t>Exploits Used:</a:t>
            </a:r>
          </a:p>
          <a:p>
            <a:pPr marL="0" indent="0">
              <a:buNone/>
            </a:pPr>
            <a:r>
              <a:rPr lang="en-US" sz="4400" dirty="0" err="1">
                <a:solidFill>
                  <a:schemeClr val="dk1"/>
                </a:solidFill>
              </a:rPr>
              <a:t>Wpscan</a:t>
            </a:r>
            <a:r>
              <a:rPr lang="en-US" sz="4400" dirty="0">
                <a:solidFill>
                  <a:schemeClr val="dk1"/>
                </a:solidFill>
              </a:rPr>
              <a:t>	Nmap		MySQL </a:t>
            </a:r>
          </a:p>
          <a:p>
            <a:pPr marL="0" indent="0">
              <a:buNone/>
            </a:pPr>
            <a:endParaRPr lang="en-US" sz="4400" dirty="0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-US" sz="4400" dirty="0">
                <a:solidFill>
                  <a:schemeClr val="dk1"/>
                </a:solidFill>
              </a:rPr>
              <a:t>Escalation		</a:t>
            </a:r>
          </a:p>
        </p:txBody>
      </p:sp>
      <p:pic>
        <p:nvPicPr>
          <p:cNvPr id="3" name="Picture 2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8945BEB-9AAC-41C9-B9F6-0A360B5FC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10750040"/>
            <a:ext cx="13537175" cy="191743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CA917C2-7F44-46CD-809B-9F431FB63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542" y="4643129"/>
            <a:ext cx="5975973" cy="147658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8E95E6E-6A1E-4892-BF09-802E843AE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6007" y="1884634"/>
            <a:ext cx="8690182" cy="439697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8CA9815-DCAE-44DD-99B4-9F2033C57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" y="6601889"/>
            <a:ext cx="7992590" cy="1476581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4F179E4-80CE-401F-946B-8A397196B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4355" y="7048140"/>
            <a:ext cx="7291800" cy="245339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29E9CDDF-266B-40CD-98B1-0AA295C498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71680" y="8274838"/>
            <a:ext cx="7954485" cy="44964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1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Target 2 (STEVEN)</a:t>
            </a:r>
            <a:endParaRPr dirty="0"/>
          </a:p>
        </p:txBody>
      </p:sp>
      <p:sp>
        <p:nvSpPr>
          <p:cNvPr id="2392" name="Google Shape;2392;p1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393" name="Google Shape;2393;p144"/>
          <p:cNvSpPr txBox="1">
            <a:spLocks noGrp="1"/>
          </p:cNvSpPr>
          <p:nvPr>
            <p:ph type="body" idx="3"/>
          </p:nvPr>
        </p:nvSpPr>
        <p:spPr>
          <a:xfrm>
            <a:off x="703375" y="2246005"/>
            <a:ext cx="22942814" cy="2663475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17B49F7-037B-4BD0-AE38-35E9798F0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16" y="2142850"/>
            <a:ext cx="7909178" cy="584200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0786B9F-EAE2-4D06-A51C-9FC46E1CF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295" y="9861491"/>
            <a:ext cx="9680534" cy="210531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EBEEDC5-0049-4B34-8A4B-4D0A7C4E4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3486" y="2876637"/>
            <a:ext cx="12754603" cy="431664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D954206-289E-4B38-8D4F-285B30C52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2106" y="8470636"/>
            <a:ext cx="11817249" cy="18651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Office PowerPoint</Application>
  <PresentationFormat>Custom</PresentationFormat>
  <Paragraphs>112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Lato Light</vt:lpstr>
      <vt:lpstr>Arial</vt:lpstr>
      <vt:lpstr>Poppins Medium</vt:lpstr>
      <vt:lpstr>Roboto Medium</vt:lpstr>
      <vt:lpstr>Roboto Thin</vt:lpstr>
      <vt:lpstr>Roboto</vt:lpstr>
      <vt:lpstr>Calibri</vt:lpstr>
      <vt:lpstr>Amatic SC</vt:lpstr>
      <vt:lpstr>Roboto Black</vt:lpstr>
      <vt:lpstr>Inconsolata</vt:lpstr>
      <vt:lpstr>Roboto Light</vt:lpstr>
      <vt:lpstr>Poppins</vt:lpstr>
      <vt:lpstr>Helvetica Neue</vt:lpstr>
      <vt:lpstr>Office Theme</vt:lpstr>
      <vt:lpstr>Simple Light</vt:lpstr>
      <vt:lpstr>2_Custom Design</vt:lpstr>
      <vt:lpstr>Simple Light</vt:lpstr>
      <vt:lpstr>Final Engagement Attack, Defense &amp; Analysis of a Vulnerable Network</vt:lpstr>
      <vt:lpstr>Table of Contents</vt:lpstr>
      <vt:lpstr>Network Topology &amp; Critical Vulnerabilities </vt:lpstr>
      <vt:lpstr>Network Topology</vt:lpstr>
      <vt:lpstr>Critical Vulnerabilities: Target 1</vt:lpstr>
      <vt:lpstr>Critical Vulnerabilities: Target 2</vt:lpstr>
      <vt:lpstr>Exploits Used </vt:lpstr>
      <vt:lpstr>Exploitation: Target 1 </vt:lpstr>
      <vt:lpstr>Exploitation: Target 2 (STEVEN)</vt:lpstr>
      <vt:lpstr>Avoiding Detection </vt:lpstr>
      <vt:lpstr>Stealth Exploitation of Excessive HTTP Errors </vt:lpstr>
      <vt:lpstr>Stealth Exploitation of Http Request Size Monitor</vt:lpstr>
      <vt:lpstr>Stealth Exploitation of CPU Usage Monitor</vt:lpstr>
      <vt:lpstr>Mitigation 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</dc:title>
  <cp:lastModifiedBy>Priscilla Boateng</cp:lastModifiedBy>
  <cp:revision>1</cp:revision>
  <dcterms:modified xsi:type="dcterms:W3CDTF">2022-03-10T18:52:42Z</dcterms:modified>
</cp:coreProperties>
</file>